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9" r:id="rId4"/>
    <p:sldId id="256" r:id="rId5"/>
    <p:sldId id="260" r:id="rId6"/>
    <p:sldId id="277" r:id="rId7"/>
    <p:sldId id="282" r:id="rId8"/>
    <p:sldId id="273" r:id="rId9"/>
    <p:sldId id="264" r:id="rId10"/>
    <p:sldId id="280" r:id="rId11"/>
    <p:sldId id="281" r:id="rId12"/>
    <p:sldId id="265" r:id="rId13"/>
    <p:sldId id="266" r:id="rId14"/>
    <p:sldId id="278" r:id="rId15"/>
    <p:sldId id="279" r:id="rId16"/>
    <p:sldId id="270" r:id="rId17"/>
    <p:sldId id="271" r:id="rId18"/>
    <p:sldId id="272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18975A1-747A-440C-A4C6-75A4FB559699}">
          <p14:sldIdLst>
            <p14:sldId id="268"/>
            <p14:sldId id="267"/>
            <p14:sldId id="269"/>
            <p14:sldId id="256"/>
            <p14:sldId id="260"/>
            <p14:sldId id="277"/>
            <p14:sldId id="282"/>
            <p14:sldId id="273"/>
            <p14:sldId id="264"/>
            <p14:sldId id="280"/>
            <p14:sldId id="281"/>
            <p14:sldId id="265"/>
            <p14:sldId id="266"/>
            <p14:sldId id="278"/>
            <p14:sldId id="279"/>
          </p14:sldIdLst>
        </p14:section>
        <p14:section name="백업" id="{718A6146-00C3-456B-B77E-4497C5855B09}">
          <p14:sldIdLst>
            <p14:sldId id="270"/>
            <p14:sldId id="271"/>
            <p14:sldId id="272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효림" initials="김" lastIdx="1" clrIdx="0">
    <p:extLst>
      <p:ext uri="{19B8F6BF-5375-455C-9EA6-DF929625EA0E}">
        <p15:presenceInfo xmlns:p15="http://schemas.microsoft.com/office/powerpoint/2012/main" userId="김효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086BB-F0D8-4901-B943-5AA54BCA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5D4DDD-66AB-4ED5-AFE8-2C9B11FAF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7A826-B69F-41F5-B4E3-BD936B23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CFFAE-C648-4D38-BA69-B5ED0337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E17E0-55B6-467F-B777-4C173C35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B00FC-13E0-4D20-95EF-A454DFF0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247A8-A840-4A97-9641-299D6E61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665B9-30ED-4A69-87D0-F45C5C40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9EBB5-979E-46BE-BA2A-D5C77FAF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428A9-02BF-4A2E-BD15-41F3E519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E5598-2800-4CDF-AC7E-02911F73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CEF602-BDBB-46B3-BCBB-2EE1AA162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F2C35-9E81-45B3-BA2A-A4AB2AD2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46263-4D38-4260-81A8-BF3C8F9C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35D28-F9DA-4C66-93A5-D6D8DE1A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3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1649-0259-4000-816E-1A7278C6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42F5E-FF0A-4B86-AAA0-DC48470C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292CC-652B-46FE-B0E1-451B9A57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0CEBF-8F15-4566-B14A-2563B592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F26A2-0EA0-4CB6-AEB3-17FE26ED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1FFC-EAE6-4612-AFC8-76D02671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6EFF-DA98-4C23-BFF3-35B12EBB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8DE6A-70D5-420A-9207-24621E7C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56D72-1524-4551-9679-191EDF2A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C7B94-96C0-409F-A9C9-62F9851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60A2D-4502-45AE-A251-C39D001D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E71E7-55E9-4294-BF8A-E747B9AEB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EF6D8-1070-4415-B8F4-F41DF964B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CB535-F23D-44F2-BF17-870A1F4E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22DB-5B1E-499D-AAB8-275F50D5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88FCB-85BB-49D1-8917-1859F688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E9C5-A739-48F0-890F-3158CD49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4C260-EB8E-480C-AA4A-CA9A964D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34937-7CA9-46AF-B822-7C667AB95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4C1D8B-BD7A-4E60-B423-CEEE34449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9A5E53-B533-4453-A988-BFA131478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60D165-C7D0-4083-9E7B-3744B224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21E243-C4DF-4642-A938-9B5BDF3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8ADF3F-0B68-4777-BFC3-55147BB2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8E5C8-3CBA-4538-8754-8F57C8EE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96DA7-112C-42B4-88E9-F059E768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58B86-8BBD-417E-AA02-48948D43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3281E-BEB4-42C4-BF00-616F2B1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DDB4E8-8CBB-4BC4-8B3A-9FE6FA53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7EEB5B-C440-4507-8FE7-823014CC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4FBAF-9298-46B7-86DD-E89309B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1BD41-52C6-4ABB-8BB8-C6C1BFC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79BDE-132B-4CB6-930A-76CC477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C2360-2AD4-408E-8D09-949322DA9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73EF4-032F-4805-A1CF-5CF53D38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3A7BE-7379-4D6C-A1DD-F2D21EAF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31671F-8FA4-4156-8ABC-263A8CF0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E85BB-7AD1-44BA-B80E-0440AFE1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E1D90A-F17B-4C41-A098-DF43F92C4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62B87-A7E0-4A40-BECD-D250E64A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614A7-250F-43CA-ABFD-D01B3FA7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CF425-C903-4501-91EF-0E928DB1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A4109-4679-4C08-90A3-9019816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EB16E6-728D-4BA2-92FA-8B9FE05E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980E8-08A3-4951-BD16-19389521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C0D3D-2F5B-4E70-99B5-D0717237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5E08-D484-470C-8FD7-09A674E471CE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E962F-73EA-4875-B4F9-3C8211D6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CE64F-EE58-4980-9C8B-86B240938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hyperlink" Target="https://www.elfarchive.org/2019/02/30year-dystopia-after.html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blog.naver.com/fingering519/222001499943" TargetMode="External"/><Relationship Id="rId5" Type="http://schemas.openxmlformats.org/officeDocument/2006/relationships/hyperlink" Target="https://m.cafe.daum.net/SoulDresser/FLTB/138234?svc=daumapp&amp;bucket=toros_cafe_channel_beta" TargetMode="External"/><Relationship Id="rId4" Type="http://schemas.openxmlformats.org/officeDocument/2006/relationships/image" Target="../media/image1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blog.naver.com/PostView.nhn?blogId=worn921&amp;logNo=220739194702&amp;proxyReferer=https://www.google.com/" TargetMode="External"/><Relationship Id="rId4" Type="http://schemas.openxmlformats.org/officeDocument/2006/relationships/hyperlink" Target="https://m.blog.naver.com/subome/22156160421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blog.naver.com/fingering519/222001499943" TargetMode="External"/><Relationship Id="rId5" Type="http://schemas.openxmlformats.org/officeDocument/2006/relationships/hyperlink" Target="https://m.cafe.daum.net/SoulDresser/FLTB/138234?svc=daumapp&amp;bucket=toros_cafe_channel_beta" TargetMode="External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C10038-C8E1-4169-875B-BE9ECEF5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3777">
            <a:off x="3399881" y="1437423"/>
            <a:ext cx="1358353" cy="159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3714503" y="3044279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BE ANYONE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04890-E73A-4D19-8EFE-E67484D2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4571">
            <a:off x="1718695" y="1253065"/>
            <a:ext cx="2054756" cy="241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6B1D14-0FC0-43BF-914F-AC071D9222EC}"/>
              </a:ext>
            </a:extLst>
          </p:cNvPr>
          <p:cNvSpPr txBox="1"/>
          <p:nvPr/>
        </p:nvSpPr>
        <p:spPr>
          <a:xfrm>
            <a:off x="9110445" y="5075339"/>
            <a:ext cx="2996333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2017184026 </a:t>
            </a:r>
            <a:r>
              <a:rPr lang="ko-KR" altLang="en-US" sz="2400" b="1" dirty="0">
                <a:solidFill>
                  <a:schemeClr val="bg1"/>
                </a:solidFill>
              </a:rPr>
              <a:t>이용석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2015180040 </a:t>
            </a:r>
            <a:r>
              <a:rPr lang="ko-KR" altLang="en-US" sz="2400" b="1" dirty="0">
                <a:solidFill>
                  <a:schemeClr val="bg1"/>
                </a:solidFill>
              </a:rPr>
              <a:t>채영문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2017184009 </a:t>
            </a:r>
            <a:r>
              <a:rPr lang="ko-KR" altLang="en-US" sz="2400" b="1" dirty="0">
                <a:solidFill>
                  <a:schemeClr val="bg1"/>
                </a:solidFill>
              </a:rPr>
              <a:t>김효림</a:t>
            </a:r>
          </a:p>
        </p:txBody>
      </p:sp>
    </p:spTree>
    <p:extLst>
      <p:ext uri="{BB962C8B-B14F-4D97-AF65-F5344CB8AC3E}">
        <p14:creationId xmlns:p14="http://schemas.microsoft.com/office/powerpoint/2010/main" val="96645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4794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서버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5928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46688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시야처리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2021082"/>
            <a:ext cx="10289996" cy="187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Object</a:t>
            </a:r>
            <a:r>
              <a:rPr lang="ko-KR" altLang="en-US" sz="2000" dirty="0"/>
              <a:t>를 관리하는 자료구조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Unordered_set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맵을</a:t>
            </a:r>
            <a:r>
              <a:rPr lang="ko-KR" altLang="en-US" sz="2000" dirty="0"/>
              <a:t> 시야의 </a:t>
            </a:r>
            <a:r>
              <a:rPr lang="en-US" altLang="ko-KR" sz="2000" dirty="0"/>
              <a:t>2</a:t>
            </a:r>
            <a:r>
              <a:rPr lang="ko-KR" altLang="en-US" sz="2000" dirty="0"/>
              <a:t>배 정도되는 크기의 섹터로 나눈 뒤 플레이어의 시야에 포함된 섹터에서만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Object</a:t>
            </a:r>
            <a:r>
              <a:rPr lang="ko-KR" altLang="en-US" sz="2000" dirty="0"/>
              <a:t>를 검색하는 방식으로 하여 최대 </a:t>
            </a:r>
            <a:r>
              <a:rPr lang="en-US" altLang="ko-KR" sz="2000" dirty="0"/>
              <a:t>4</a:t>
            </a:r>
            <a:r>
              <a:rPr lang="ko-KR" altLang="en-US" sz="2000" dirty="0"/>
              <a:t>개의 섹터를 검색합니다</a:t>
            </a:r>
            <a:r>
              <a:rPr lang="en-US" altLang="ko-KR" sz="20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75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96328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83727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데드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레커닝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2391473"/>
            <a:ext cx="9982220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/>
              <a:t>데드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레커닝을</a:t>
            </a:r>
            <a:r>
              <a:rPr lang="ko-KR" altLang="en-US" sz="2000" dirty="0"/>
              <a:t> 사용하여 매 프레임 서버로 패킷을 전송하지 않고 일정시간 간격 또는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특정 이벤트 마다 패킷을 전송하고 서버에서 다음위치를 계산하고 이동시켜 성능을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향상시키겠습니다</a:t>
            </a:r>
            <a:r>
              <a:rPr lang="en-US" altLang="ko-KR" sz="20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AE02E41E-17AA-4678-A155-F089D301A12C}"/>
              </a:ext>
            </a:extLst>
          </p:cNvPr>
          <p:cNvSpPr/>
          <p:nvPr/>
        </p:nvSpPr>
        <p:spPr>
          <a:xfrm rot="5400000">
            <a:off x="1260000" y="414001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73684-9727-4E42-B775-A69F3962749C}"/>
              </a:ext>
            </a:extLst>
          </p:cNvPr>
          <p:cNvSpPr txBox="1"/>
          <p:nvPr/>
        </p:nvSpPr>
        <p:spPr>
          <a:xfrm>
            <a:off x="1663705" y="4014008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 베이스 연동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989A91-C98D-4A5F-98C1-23E78EC96A89}"/>
              </a:ext>
            </a:extLst>
          </p:cNvPr>
          <p:cNvSpPr txBox="1"/>
          <p:nvPr/>
        </p:nvSpPr>
        <p:spPr>
          <a:xfrm>
            <a:off x="1663705" y="4568207"/>
            <a:ext cx="1057212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데이터 베이스 연동을 </a:t>
            </a:r>
            <a:r>
              <a:rPr lang="ko-KR" altLang="en-US" sz="2000"/>
              <a:t>통해 게임이 </a:t>
            </a:r>
            <a:r>
              <a:rPr lang="ko-KR" altLang="en-US" sz="2000" dirty="0"/>
              <a:t>종료되어도 데이터를 보존할 수 있도록 데이터베이스에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플레이어의 정보를 저장한다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062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48690" y="438853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타 게임과의 비교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1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7702DC71-3BBE-4C64-A019-E3B69CDBB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00" y="1985265"/>
            <a:ext cx="241874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반교 : 디텐션 -처음부터 엔딩까지- - YouTube">
            <a:extLst>
              <a:ext uri="{FF2B5EF4-FFF2-40B4-BE49-F238E27FC236}">
                <a16:creationId xmlns:a16="http://schemas.microsoft.com/office/drawing/2014/main" id="{CEAE8D72-C4D7-4769-8199-6A2E8719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238" y="1982754"/>
            <a:ext cx="2418739" cy="158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7D58C871-BF73-4A7E-8A0B-01E3D31F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640" y="1974543"/>
            <a:ext cx="241875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E272E580-B14F-4100-ACF7-712ADFA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207" y="1966154"/>
            <a:ext cx="2418753" cy="159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80B73-0921-4ED7-9F42-AB76C991C5A3}"/>
              </a:ext>
            </a:extLst>
          </p:cNvPr>
          <p:cNvSpPr txBox="1"/>
          <p:nvPr/>
        </p:nvSpPr>
        <p:spPr>
          <a:xfrm>
            <a:off x="1811829" y="148680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웬즈데이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5974D-0E0C-4C70-BFC3-D09EC09A71F3}"/>
              </a:ext>
            </a:extLst>
          </p:cNvPr>
          <p:cNvSpPr txBox="1"/>
          <p:nvPr/>
        </p:nvSpPr>
        <p:spPr>
          <a:xfrm>
            <a:off x="4470538" y="148680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8139B3-ECEB-434F-B729-EFF1AA131DC2}"/>
              </a:ext>
            </a:extLst>
          </p:cNvPr>
          <p:cNvSpPr txBox="1"/>
          <p:nvPr/>
        </p:nvSpPr>
        <p:spPr>
          <a:xfrm>
            <a:off x="6971407" y="148680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어쌔신</a:t>
            </a:r>
            <a:r>
              <a:rPr lang="ko-KR" altLang="en-US" dirty="0"/>
              <a:t> </a:t>
            </a:r>
            <a:r>
              <a:rPr lang="ko-KR" altLang="en-US" dirty="0" err="1"/>
              <a:t>크리드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BCED6-8DBF-4F6C-9148-1607D527EC9F}"/>
              </a:ext>
            </a:extLst>
          </p:cNvPr>
          <p:cNvSpPr txBox="1"/>
          <p:nvPr/>
        </p:nvSpPr>
        <p:spPr>
          <a:xfrm>
            <a:off x="9575389" y="148680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청렴한 전사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8" name="순서도: 추출 27">
            <a:extLst>
              <a:ext uri="{FF2B5EF4-FFF2-40B4-BE49-F238E27FC236}">
                <a16:creationId xmlns:a16="http://schemas.microsoft.com/office/drawing/2014/main" id="{51C87359-E61C-4D45-B276-9302FBE747E2}"/>
              </a:ext>
            </a:extLst>
          </p:cNvPr>
          <p:cNvSpPr/>
          <p:nvPr/>
        </p:nvSpPr>
        <p:spPr>
          <a:xfrm rot="5400000">
            <a:off x="1260000" y="51295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8FF01-C8A7-4FF0-A0E1-5C09BF1FD8DA}"/>
              </a:ext>
            </a:extLst>
          </p:cNvPr>
          <p:cNvSpPr txBox="1"/>
          <p:nvPr/>
        </p:nvSpPr>
        <p:spPr>
          <a:xfrm>
            <a:off x="1575867" y="5040542"/>
            <a:ext cx="4814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역사적 사건을 배경</a:t>
            </a:r>
            <a:r>
              <a:rPr lang="ko-KR" altLang="en-US" sz="2200" dirty="0"/>
              <a:t>으로 스토리 진행</a:t>
            </a:r>
          </a:p>
        </p:txBody>
      </p:sp>
      <p:sp>
        <p:nvSpPr>
          <p:cNvPr id="31" name="순서도: 추출 30">
            <a:extLst>
              <a:ext uri="{FF2B5EF4-FFF2-40B4-BE49-F238E27FC236}">
                <a16:creationId xmlns:a16="http://schemas.microsoft.com/office/drawing/2014/main" id="{3739D136-7821-4BBA-AA97-4027F99D3D7E}"/>
              </a:ext>
            </a:extLst>
          </p:cNvPr>
          <p:cNvSpPr/>
          <p:nvPr/>
        </p:nvSpPr>
        <p:spPr>
          <a:xfrm rot="5400000">
            <a:off x="6722716" y="4495488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9E5AB3-82DB-428D-BCE8-FCB9096D8B71}"/>
              </a:ext>
            </a:extLst>
          </p:cNvPr>
          <p:cNvSpPr txBox="1"/>
          <p:nvPr/>
        </p:nvSpPr>
        <p:spPr>
          <a:xfrm>
            <a:off x="7109070" y="4139512"/>
            <a:ext cx="4913525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적당한 수집 요소</a:t>
            </a:r>
            <a:r>
              <a:rPr lang="ko-KR" altLang="en-US" sz="2200" dirty="0"/>
              <a:t>와 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수집을 통한 </a:t>
            </a:r>
            <a:endParaRPr lang="en-US" altLang="ko-KR" sz="22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 err="1">
                <a:solidFill>
                  <a:schemeClr val="accent1">
                    <a:lumMod val="50000"/>
                  </a:schemeClr>
                </a:solidFill>
              </a:rPr>
              <a:t>스텟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 증가</a:t>
            </a:r>
            <a:r>
              <a:rPr lang="ko-KR" altLang="en-US" sz="2200" dirty="0"/>
              <a:t>로</a:t>
            </a:r>
            <a:r>
              <a:rPr lang="en-US" altLang="ko-KR" sz="2200" dirty="0"/>
              <a:t> </a:t>
            </a:r>
            <a:r>
              <a:rPr lang="ko-KR" altLang="en-US" sz="2200" dirty="0"/>
              <a:t>수집 요소에 지루함 감소</a:t>
            </a:r>
            <a:endParaRPr lang="en-US" altLang="ko-KR" sz="2200" dirty="0"/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78A9838E-CD68-4BAE-821E-87E3197D40EA}"/>
              </a:ext>
            </a:extLst>
          </p:cNvPr>
          <p:cNvSpPr/>
          <p:nvPr/>
        </p:nvSpPr>
        <p:spPr>
          <a:xfrm rot="5400000">
            <a:off x="6727660" y="5828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EE4182-BD3C-4B23-8C1C-9C5ECB7EEAA9}"/>
              </a:ext>
            </a:extLst>
          </p:cNvPr>
          <p:cNvSpPr txBox="1"/>
          <p:nvPr/>
        </p:nvSpPr>
        <p:spPr>
          <a:xfrm>
            <a:off x="7109070" y="5446378"/>
            <a:ext cx="5195653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배경에 맞는 스토리 진행</a:t>
            </a:r>
            <a:r>
              <a:rPr lang="ko-KR" altLang="en-US" sz="2200" dirty="0"/>
              <a:t>으로 스토리에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집중하도록 함</a:t>
            </a:r>
            <a:endParaRPr lang="en-US" altLang="ko-KR" sz="2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A90705-16CD-4E2F-9620-CC582431B1A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245712-B036-40EE-8666-2C751F2DCC08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4A399B-F1BE-4779-BCC4-C6F64E33F6AE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D7E40-2223-4B83-BE4C-D90CDAA673EF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492CCA-A235-4596-B801-812B29B2ABC6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D95739-6060-4FC2-BF80-5A0811552F91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31CDC-7194-4C01-9B54-4047DC1D4781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777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54532" y="5209616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개인별 준비 현황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620543-C8AC-4A45-8444-0298CDBA8AA9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97342-7716-4A82-A6E9-212C239CA38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1CFA7-B329-47FB-9746-C987E29EE630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01DBA1-F434-4666-A25F-BD41811BB7A2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EFE69-4549-48D2-BBF2-52376353CE30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4C9C26-4916-4BD2-BC51-BAC92ECBF4F1}"/>
              </a:ext>
            </a:extLst>
          </p:cNvPr>
          <p:cNvSpPr txBox="1"/>
          <p:nvPr/>
        </p:nvSpPr>
        <p:spPr>
          <a:xfrm>
            <a:off x="194360" y="448894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순서도: 추출 34">
            <a:extLst>
              <a:ext uri="{FF2B5EF4-FFF2-40B4-BE49-F238E27FC236}">
                <a16:creationId xmlns:a16="http://schemas.microsoft.com/office/drawing/2014/main" id="{9E05163E-4DD5-4AC7-81F8-330EF968E9AB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FCB303-F8FF-4E5F-8486-4F627A24775E}"/>
              </a:ext>
            </a:extLst>
          </p:cNvPr>
          <p:cNvSpPr txBox="1"/>
          <p:nvPr/>
        </p:nvSpPr>
        <p:spPr>
          <a:xfrm>
            <a:off x="1658370" y="13945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이용석</a:t>
            </a:r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E7964C6B-6C4A-49F7-8E1B-35CA05B4601F}"/>
              </a:ext>
            </a:extLst>
          </p:cNvPr>
          <p:cNvSpPr/>
          <p:nvPr/>
        </p:nvSpPr>
        <p:spPr>
          <a:xfrm rot="5400000">
            <a:off x="4773947" y="149108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5EEBB9-027A-433F-940D-A22CE63BAE8F}"/>
              </a:ext>
            </a:extLst>
          </p:cNvPr>
          <p:cNvSpPr txBox="1"/>
          <p:nvPr/>
        </p:nvSpPr>
        <p:spPr>
          <a:xfrm>
            <a:off x="5172317" y="13988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채영문</a:t>
            </a:r>
          </a:p>
        </p:txBody>
      </p:sp>
      <p:sp>
        <p:nvSpPr>
          <p:cNvPr id="39" name="순서도: 추출 38">
            <a:extLst>
              <a:ext uri="{FF2B5EF4-FFF2-40B4-BE49-F238E27FC236}">
                <a16:creationId xmlns:a16="http://schemas.microsoft.com/office/drawing/2014/main" id="{BA0BD5E8-2C4D-4B7D-8F40-8539E3BD5CDF}"/>
              </a:ext>
            </a:extLst>
          </p:cNvPr>
          <p:cNvSpPr/>
          <p:nvPr/>
        </p:nvSpPr>
        <p:spPr>
          <a:xfrm rot="5400000">
            <a:off x="8287894" y="148311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28F412-3D93-4131-A282-3B7E53FFCFED}"/>
              </a:ext>
            </a:extLst>
          </p:cNvPr>
          <p:cNvSpPr txBox="1"/>
          <p:nvPr/>
        </p:nvSpPr>
        <p:spPr>
          <a:xfrm>
            <a:off x="8686264" y="139085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김효림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CA63A9-91EC-4E20-8970-B09CF02EA9E4}"/>
              </a:ext>
            </a:extLst>
          </p:cNvPr>
          <p:cNvSpPr txBox="1"/>
          <p:nvPr/>
        </p:nvSpPr>
        <p:spPr>
          <a:xfrm>
            <a:off x="1288813" y="2042585"/>
            <a:ext cx="3234946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네트워크 게임 프로그래밍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게임 서버 프로그래밍 </a:t>
            </a:r>
            <a:br>
              <a:rPr lang="en-US" altLang="ko-KR" sz="2000" dirty="0"/>
            </a:br>
            <a:r>
              <a:rPr lang="ko-KR" altLang="en-US" sz="2000" dirty="0"/>
              <a:t>수강</a:t>
            </a:r>
            <a:endParaRPr lang="en-US" altLang="ko-KR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F3A6F3-0921-40DD-BF03-06AE668A4310}"/>
              </a:ext>
            </a:extLst>
          </p:cNvPr>
          <p:cNvSpPr txBox="1"/>
          <p:nvPr/>
        </p:nvSpPr>
        <p:spPr>
          <a:xfrm>
            <a:off x="4668700" y="1991920"/>
            <a:ext cx="3597417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1, 2 </a:t>
            </a:r>
            <a:r>
              <a:rPr lang="ko-KR" altLang="en-US" sz="2000" dirty="0"/>
              <a:t>수강</a:t>
            </a:r>
            <a:endParaRPr lang="en-US" altLang="ko-KR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3BCBE3-2CC9-4BD1-98A6-A8CA08043D65}"/>
              </a:ext>
            </a:extLst>
          </p:cNvPr>
          <p:cNvSpPr txBox="1"/>
          <p:nvPr/>
        </p:nvSpPr>
        <p:spPr>
          <a:xfrm>
            <a:off x="8266117" y="1949733"/>
            <a:ext cx="3597417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1, 2 </a:t>
            </a:r>
            <a:r>
              <a:rPr lang="ko-KR" altLang="en-US" sz="2000" dirty="0"/>
              <a:t>수강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784563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620543-C8AC-4A45-8444-0298CDBA8AA9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97342-7716-4A82-A6E9-212C239CA383}"/>
              </a:ext>
            </a:extLst>
          </p:cNvPr>
          <p:cNvSpPr txBox="1"/>
          <p:nvPr/>
        </p:nvSpPr>
        <p:spPr>
          <a:xfrm>
            <a:off x="154532" y="600237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7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1CFA7-B329-47FB-9746-C987E29EE630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01DBA1-F434-4666-A25F-BD41811BB7A2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EFE69-4549-48D2-BBF2-52376353CE30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4C9C26-4916-4BD2-BC51-BAC92ECBF4F1}"/>
              </a:ext>
            </a:extLst>
          </p:cNvPr>
          <p:cNvSpPr txBox="1"/>
          <p:nvPr/>
        </p:nvSpPr>
        <p:spPr>
          <a:xfrm>
            <a:off x="194360" y="448894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8CDC1D-A228-43D7-B927-22E53268FC30}"/>
              </a:ext>
            </a:extLst>
          </p:cNvPr>
          <p:cNvSpPr txBox="1"/>
          <p:nvPr/>
        </p:nvSpPr>
        <p:spPr>
          <a:xfrm>
            <a:off x="194360" y="530822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2" name="내용 개체 틀 4">
            <a:extLst>
              <a:ext uri="{FF2B5EF4-FFF2-40B4-BE49-F238E27FC236}">
                <a16:creationId xmlns:a16="http://schemas.microsoft.com/office/drawing/2014/main" id="{B4B43F53-925C-44B1-B10F-765B0CC14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9" y="1801518"/>
            <a:ext cx="11049351" cy="397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73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4273303" y="2967335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87171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공장, 건물, 오래된, 탑이(가) 표시된 사진&#10;&#10;자동 생성된 설명">
            <a:extLst>
              <a:ext uri="{FF2B5EF4-FFF2-40B4-BE49-F238E27FC236}">
                <a16:creationId xmlns:a16="http://schemas.microsoft.com/office/drawing/2014/main" id="{5C872251-7069-48AD-BB86-D674946C9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1" y="1486800"/>
            <a:ext cx="4917064" cy="346541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08832D6-273F-477A-A524-A312C5EC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48" y="1487272"/>
            <a:ext cx="4917064" cy="34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AF7DA-7947-43DB-9093-85D5361AD645}"/>
              </a:ext>
            </a:extLst>
          </p:cNvPr>
          <p:cNvSpPr txBox="1"/>
          <p:nvPr/>
        </p:nvSpPr>
        <p:spPr>
          <a:xfrm>
            <a:off x="2798746" y="5024425"/>
            <a:ext cx="35237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4"/>
              </a:rPr>
              <a:t>https://www.elfarchive.org/2019/02/30year-dystopia-after.html3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61017-FE5B-4CEF-A492-ACFF4EABA9B7}"/>
              </a:ext>
            </a:extLst>
          </p:cNvPr>
          <p:cNvSpPr txBox="1"/>
          <p:nvPr/>
        </p:nvSpPr>
        <p:spPr>
          <a:xfrm>
            <a:off x="8887826" y="5025145"/>
            <a:ext cx="2949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https://m.post.naver.com/viewer/postView.nhn?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85246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149083" y="363959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39576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486800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486800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486800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DD523-A6C8-4083-B2D8-D4A4663503FA}"/>
              </a:ext>
            </a:extLst>
          </p:cNvPr>
          <p:cNvSpPr txBox="1"/>
          <p:nvPr/>
        </p:nvSpPr>
        <p:spPr>
          <a:xfrm>
            <a:off x="1722677" y="4075924"/>
            <a:ext cx="5968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https://m.cafe.daum.net/SoulDresser/FLTB/138234?svc=daumapp&amp;bucket=toros_cafe_channel_beta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89019-D1A3-4D31-841A-6FAF9D34E098}"/>
              </a:ext>
            </a:extLst>
          </p:cNvPr>
          <p:cNvSpPr txBox="1"/>
          <p:nvPr/>
        </p:nvSpPr>
        <p:spPr>
          <a:xfrm>
            <a:off x="8706134" y="4075924"/>
            <a:ext cx="3321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6"/>
              </a:rPr>
              <a:t>https://m.blog.naver.com/fingering519/222001499943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31814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UI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4177B-992E-411E-97F9-14604E9C066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3A49-BCB6-4A1A-9C66-AC0ABC0B13B8}"/>
              </a:ext>
            </a:extLst>
          </p:cNvPr>
          <p:cNvSpPr/>
          <p:nvPr/>
        </p:nvSpPr>
        <p:spPr>
          <a:xfrm>
            <a:off x="1260000" y="1486800"/>
            <a:ext cx="6872749" cy="42475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555F12F-F730-4B49-A124-DE66EF76DD84}"/>
              </a:ext>
            </a:extLst>
          </p:cNvPr>
          <p:cNvSpPr/>
          <p:nvPr/>
        </p:nvSpPr>
        <p:spPr>
          <a:xfrm>
            <a:off x="2682878" y="5171204"/>
            <a:ext cx="3932903" cy="98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8B60724-6C61-47B0-953F-2605B4C4C051}"/>
              </a:ext>
            </a:extLst>
          </p:cNvPr>
          <p:cNvSpPr/>
          <p:nvPr/>
        </p:nvSpPr>
        <p:spPr>
          <a:xfrm>
            <a:off x="2668131" y="5343269"/>
            <a:ext cx="3932903" cy="28513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온도계 단색으로 채워진">
            <a:extLst>
              <a:ext uri="{FF2B5EF4-FFF2-40B4-BE49-F238E27FC236}">
                <a16:creationId xmlns:a16="http://schemas.microsoft.com/office/drawing/2014/main" id="{06F6C8AB-002D-40D3-8C77-34CCC372DD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04" y="5027407"/>
            <a:ext cx="631723" cy="631723"/>
          </a:xfrm>
          <a:prstGeom prst="rect">
            <a:avLst/>
          </a:prstGeom>
        </p:spPr>
      </p:pic>
      <p:pic>
        <p:nvPicPr>
          <p:cNvPr id="17" name="그래픽 16" descr="닭 다리 단색으로 채워진">
            <a:extLst>
              <a:ext uri="{FF2B5EF4-FFF2-40B4-BE49-F238E27FC236}">
                <a16:creationId xmlns:a16="http://schemas.microsoft.com/office/drawing/2014/main" id="{91AD3BFE-4F87-4683-BD75-46BA502676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579856">
            <a:off x="2070819" y="5027406"/>
            <a:ext cx="631723" cy="631723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965B66E-7F81-45F2-BE67-D9939BF9BA68}"/>
              </a:ext>
            </a:extLst>
          </p:cNvPr>
          <p:cNvCxnSpPr>
            <a:cxnSpLocks/>
          </p:cNvCxnSpPr>
          <p:nvPr/>
        </p:nvCxnSpPr>
        <p:spPr>
          <a:xfrm flipV="1">
            <a:off x="5096701" y="4575612"/>
            <a:ext cx="648927" cy="6054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FAA8F25-772D-4611-9641-F84F0ED23775}"/>
              </a:ext>
            </a:extLst>
          </p:cNvPr>
          <p:cNvCxnSpPr>
            <a:cxnSpLocks/>
          </p:cNvCxnSpPr>
          <p:nvPr/>
        </p:nvCxnSpPr>
        <p:spPr>
          <a:xfrm>
            <a:off x="3836845" y="5619026"/>
            <a:ext cx="837292" cy="7180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04EE5E2-29D8-42BA-A835-9C6FF11626B5}"/>
              </a:ext>
            </a:extLst>
          </p:cNvPr>
          <p:cNvCxnSpPr>
            <a:cxnSpLocks/>
          </p:cNvCxnSpPr>
          <p:nvPr/>
        </p:nvCxnSpPr>
        <p:spPr>
          <a:xfrm flipV="1">
            <a:off x="6881252" y="4728754"/>
            <a:ext cx="1705899" cy="5047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E2FA18D-1FAB-4AF7-893A-317465DCEA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59970" y="4284134"/>
            <a:ext cx="916058" cy="847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208171C-5DAA-405E-8906-DAE844A6147D}"/>
              </a:ext>
            </a:extLst>
          </p:cNvPr>
          <p:cNvSpPr txBox="1"/>
          <p:nvPr/>
        </p:nvSpPr>
        <p:spPr>
          <a:xfrm>
            <a:off x="5745628" y="4381491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에너지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B0EBC-F865-4178-9D35-A45B355019E1}"/>
              </a:ext>
            </a:extLst>
          </p:cNvPr>
          <p:cNvSpPr txBox="1"/>
          <p:nvPr/>
        </p:nvSpPr>
        <p:spPr>
          <a:xfrm>
            <a:off x="8587151" y="4528699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9D690-1EF8-4C70-87A0-3499DD2DB98F}"/>
              </a:ext>
            </a:extLst>
          </p:cNvPr>
          <p:cNvSpPr txBox="1"/>
          <p:nvPr/>
        </p:nvSpPr>
        <p:spPr>
          <a:xfrm>
            <a:off x="4634582" y="6137014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36E42B-3DA6-4A9F-9505-3A7BEC6481C1}"/>
              </a:ext>
            </a:extLst>
          </p:cNvPr>
          <p:cNvSpPr txBox="1"/>
          <p:nvPr/>
        </p:nvSpPr>
        <p:spPr>
          <a:xfrm>
            <a:off x="2892710" y="381264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공복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2931AE5C-5337-4461-BE1D-1B06223DE218}"/>
              </a:ext>
            </a:extLst>
          </p:cNvPr>
          <p:cNvSpPr/>
          <p:nvPr/>
        </p:nvSpPr>
        <p:spPr>
          <a:xfrm rot="5400000">
            <a:off x="8401240" y="151561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02D8C-3968-4AA2-9112-C897AB9EA3FC}"/>
              </a:ext>
            </a:extLst>
          </p:cNvPr>
          <p:cNvSpPr txBox="1"/>
          <p:nvPr/>
        </p:nvSpPr>
        <p:spPr>
          <a:xfrm>
            <a:off x="8802529" y="1440886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고정된 </a:t>
            </a:r>
            <a:r>
              <a:rPr lang="en-US" altLang="ko-KR" sz="2000" dirty="0"/>
              <a:t>UI</a:t>
            </a:r>
            <a:r>
              <a:rPr lang="ko-KR" altLang="en-US" sz="2000" dirty="0"/>
              <a:t> 사용</a:t>
            </a: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D84E8D79-8C6C-4BC8-883A-9F55403CE6E8}"/>
              </a:ext>
            </a:extLst>
          </p:cNvPr>
          <p:cNvSpPr/>
          <p:nvPr/>
        </p:nvSpPr>
        <p:spPr>
          <a:xfrm rot="5400000">
            <a:off x="8401239" y="2234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0018F6-BDF6-479C-B3FA-E8F2726602EA}"/>
              </a:ext>
            </a:extLst>
          </p:cNvPr>
          <p:cNvSpPr txBox="1"/>
          <p:nvPr/>
        </p:nvSpPr>
        <p:spPr>
          <a:xfrm>
            <a:off x="8802528" y="2159794"/>
            <a:ext cx="335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필요에 따라 유동적 </a:t>
            </a:r>
            <a:r>
              <a:rPr lang="en-US" altLang="ko-KR" sz="2000" dirty="0"/>
              <a:t>UI </a:t>
            </a:r>
            <a:r>
              <a:rPr lang="ko-KR" altLang="en-US" sz="20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16789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362A5-54A4-4958-BEDD-4535AB0DA7C2}"/>
              </a:ext>
            </a:extLst>
          </p:cNvPr>
          <p:cNvSpPr txBox="1"/>
          <p:nvPr/>
        </p:nvSpPr>
        <p:spPr>
          <a:xfrm>
            <a:off x="1600195" y="1392185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게임 장르</a:t>
            </a:r>
            <a:r>
              <a:rPr lang="en-US" altLang="ko-KR" sz="2000" dirty="0"/>
              <a:t>: MMORPG(Role Playing Game) + </a:t>
            </a:r>
            <a:r>
              <a:rPr lang="ko-KR" altLang="en-US" sz="2000" dirty="0"/>
              <a:t>액션 어드벤처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9D814-AF18-4320-A110-9166C8C4129A}"/>
              </a:ext>
            </a:extLst>
          </p:cNvPr>
          <p:cNvSpPr txBox="1"/>
          <p:nvPr/>
        </p:nvSpPr>
        <p:spPr>
          <a:xfrm>
            <a:off x="1590102" y="2206554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인원</a:t>
            </a:r>
            <a:r>
              <a:rPr lang="en-US" altLang="ko-KR" sz="2000" dirty="0"/>
              <a:t>: </a:t>
            </a:r>
            <a:r>
              <a:rPr lang="ko-KR" altLang="en-US" sz="2000" dirty="0"/>
              <a:t>오픈 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340FE-6046-4B21-8978-F66A5D4B11B1}"/>
              </a:ext>
            </a:extLst>
          </p:cNvPr>
          <p:cNvSpPr txBox="1"/>
          <p:nvPr/>
        </p:nvSpPr>
        <p:spPr>
          <a:xfrm>
            <a:off x="1610286" y="3022181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시점</a:t>
            </a:r>
            <a:r>
              <a:rPr lang="en-US" altLang="ko-KR" sz="2000" dirty="0"/>
              <a:t>: 3</a:t>
            </a:r>
            <a:r>
              <a:rPr lang="ko-KR" altLang="en-US" sz="2000" dirty="0"/>
              <a:t>인칭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F9F97-F16A-4A9E-9412-FAAC0D08487B}"/>
              </a:ext>
            </a:extLst>
          </p:cNvPr>
          <p:cNvSpPr txBox="1"/>
          <p:nvPr/>
        </p:nvSpPr>
        <p:spPr>
          <a:xfrm>
            <a:off x="1614652" y="3836576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플랫폼</a:t>
            </a:r>
            <a:r>
              <a:rPr lang="en-US" altLang="ko-KR" sz="2000" dirty="0"/>
              <a:t>: PC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D4377-3608-485E-8E1B-9D3F52624C7F}"/>
              </a:ext>
            </a:extLst>
          </p:cNvPr>
          <p:cNvSpPr txBox="1"/>
          <p:nvPr/>
        </p:nvSpPr>
        <p:spPr>
          <a:xfrm>
            <a:off x="1600192" y="5517527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</a:t>
            </a:r>
            <a:r>
              <a:rPr lang="en-US" altLang="ko-KR" sz="2000" dirty="0"/>
              <a:t>: IOCP</a:t>
            </a:r>
            <a:endParaRPr lang="ko-KR" altLang="en-US" sz="2000" dirty="0"/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7382D10E-DE43-4229-B1F1-8C6F32426DED}"/>
              </a:ext>
            </a:extLst>
          </p:cNvPr>
          <p:cNvSpPr/>
          <p:nvPr/>
        </p:nvSpPr>
        <p:spPr>
          <a:xfrm rot="5400000">
            <a:off x="1237199" y="150946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575252DE-0719-42B8-B009-B3505838CE6E}"/>
              </a:ext>
            </a:extLst>
          </p:cNvPr>
          <p:cNvSpPr/>
          <p:nvPr/>
        </p:nvSpPr>
        <p:spPr>
          <a:xfrm rot="5400000">
            <a:off x="1237199" y="232371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31212225-19FF-4BD9-B7F6-A712F72D436F}"/>
              </a:ext>
            </a:extLst>
          </p:cNvPr>
          <p:cNvSpPr/>
          <p:nvPr/>
        </p:nvSpPr>
        <p:spPr>
          <a:xfrm rot="5400000">
            <a:off x="1247292" y="314307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C5A63DB6-0557-4C5A-AF42-436946B3110B}"/>
              </a:ext>
            </a:extLst>
          </p:cNvPr>
          <p:cNvSpPr/>
          <p:nvPr/>
        </p:nvSpPr>
        <p:spPr>
          <a:xfrm rot="5400000">
            <a:off x="1247292" y="392669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5CA3F33D-9F30-434C-B114-F79B521E64A0}"/>
              </a:ext>
            </a:extLst>
          </p:cNvPr>
          <p:cNvSpPr/>
          <p:nvPr/>
        </p:nvSpPr>
        <p:spPr>
          <a:xfrm rot="5400000">
            <a:off x="1237197" y="55787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pic>
        <p:nvPicPr>
          <p:cNvPr id="28" name="Picture 6" descr="젤다의 전설 브레스 오브 더 와일드 1ST TRAILER - YouTube">
            <a:extLst>
              <a:ext uri="{FF2B5EF4-FFF2-40B4-BE49-F238E27FC236}">
                <a16:creationId xmlns:a16="http://schemas.microsoft.com/office/drawing/2014/main" id="{C5E4662A-93C2-41F9-828F-2003D0D7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5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국내 개발 인디 게임, 리틀 데빌 인사이드 「스노우 아일랜드」 를 파헤쳐 보자 : 네이버 포스트">
            <a:extLst>
              <a:ext uri="{FF2B5EF4-FFF2-40B4-BE49-F238E27FC236}">
                <a16:creationId xmlns:a16="http://schemas.microsoft.com/office/drawing/2014/main" id="{4E4BA2A5-BD0B-45FD-8F79-83D31972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7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3EF68-AFD7-44CA-A62E-56DF353244DB}"/>
              </a:ext>
            </a:extLst>
          </p:cNvPr>
          <p:cNvSpPr txBox="1"/>
          <p:nvPr/>
        </p:nvSpPr>
        <p:spPr>
          <a:xfrm>
            <a:off x="5915250" y="3355306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젤다의</a:t>
            </a:r>
            <a:r>
              <a:rPr lang="ko-KR" altLang="en-US" sz="1400" dirty="0"/>
              <a:t> 전설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E2FC-B20D-4651-8FBB-ED9EDF88A12F}"/>
              </a:ext>
            </a:extLst>
          </p:cNvPr>
          <p:cNvSpPr txBox="1"/>
          <p:nvPr/>
        </p:nvSpPr>
        <p:spPr>
          <a:xfrm>
            <a:off x="9180159" y="3348605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리틀 </a:t>
            </a:r>
            <a:r>
              <a:rPr lang="ko-KR" altLang="en-US" sz="1400" dirty="0" err="1"/>
              <a:t>데빌</a:t>
            </a:r>
            <a:r>
              <a:rPr lang="ko-KR" altLang="en-US" sz="1400" dirty="0"/>
              <a:t> 인사이드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0A1081-A884-434F-B31F-18A97E94789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2C908-4DB4-4DDF-BEA8-A026A1DDCAAA}"/>
              </a:ext>
            </a:extLst>
          </p:cNvPr>
          <p:cNvSpPr txBox="1"/>
          <p:nvPr/>
        </p:nvSpPr>
        <p:spPr>
          <a:xfrm>
            <a:off x="1590101" y="4706099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개발 환경</a:t>
            </a:r>
            <a:r>
              <a:rPr lang="en-US" altLang="ko-KR" sz="2000" dirty="0"/>
              <a:t>: DirectX12</a:t>
            </a:r>
            <a:endParaRPr lang="ko-KR" altLang="en-US" sz="2000" dirty="0"/>
          </a:p>
        </p:txBody>
      </p:sp>
      <p:sp>
        <p:nvSpPr>
          <p:cNvPr id="20" name="순서도: 추출 19">
            <a:extLst>
              <a:ext uri="{FF2B5EF4-FFF2-40B4-BE49-F238E27FC236}">
                <a16:creationId xmlns:a16="http://schemas.microsoft.com/office/drawing/2014/main" id="{A1AA6D99-0D05-455A-A630-9F34F8823B3C}"/>
              </a:ext>
            </a:extLst>
          </p:cNvPr>
          <p:cNvSpPr/>
          <p:nvPr/>
        </p:nvSpPr>
        <p:spPr>
          <a:xfrm rot="5400000">
            <a:off x="1237198" y="477668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03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E9D41B-8133-43C4-89E3-EFE20B4A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FC3268-5858-40EC-9AB2-7A7C70718AC5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A0E9-3F8A-494E-AFF2-2F687ED62DD0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7E178C1A-FE61-4445-93F8-CB9E09D8D016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D36353-5867-4705-84D8-E25B2D4D7CA5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22F01290-D394-49CF-A57B-7B5E877A1214}"/>
              </a:ext>
            </a:extLst>
          </p:cNvPr>
          <p:cNvSpPr/>
          <p:nvPr/>
        </p:nvSpPr>
        <p:spPr>
          <a:xfrm rot="5400000">
            <a:off x="6856094" y="173862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C929E-E2CE-4044-BEA4-A76B6D5B13DB}"/>
              </a:ext>
            </a:extLst>
          </p:cNvPr>
          <p:cNvSpPr txBox="1"/>
          <p:nvPr/>
        </p:nvSpPr>
        <p:spPr>
          <a:xfrm>
            <a:off x="7198914" y="1527755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90331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카메라 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54E7B20C-0759-40EB-B1D2-8EC24525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99" y="1486800"/>
            <a:ext cx="4926791" cy="2994408"/>
          </a:xfrm>
          <a:prstGeom prst="rect">
            <a:avLst/>
          </a:prstGeom>
        </p:spPr>
      </p:pic>
      <p:pic>
        <p:nvPicPr>
          <p:cNvPr id="12" name="그림 11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1FA1C276-2D2D-450D-925F-B270E3AD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71" y="1501888"/>
            <a:ext cx="4926793" cy="2994408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48E1DA0F-B6F8-40EB-9C0C-D7BE51046707}"/>
              </a:ext>
            </a:extLst>
          </p:cNvPr>
          <p:cNvSpPr/>
          <p:nvPr/>
        </p:nvSpPr>
        <p:spPr>
          <a:xfrm rot="5400000">
            <a:off x="1231185" y="55378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44B56-E9CE-42D3-A343-CC0220579A29}"/>
              </a:ext>
            </a:extLst>
          </p:cNvPr>
          <p:cNvSpPr txBox="1"/>
          <p:nvPr/>
        </p:nvSpPr>
        <p:spPr>
          <a:xfrm>
            <a:off x="1617036" y="5416964"/>
            <a:ext cx="583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위의 예시들과 같이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인칭 카메라</a:t>
            </a:r>
            <a:r>
              <a:rPr lang="ko-KR" altLang="en-US" sz="2400" dirty="0"/>
              <a:t>를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E76C04-0169-4D82-98CF-36AFBDBBAA2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A266B-055C-4BC2-8805-4D3F1613BA30}"/>
              </a:ext>
            </a:extLst>
          </p:cNvPr>
          <p:cNvSpPr txBox="1"/>
          <p:nvPr/>
        </p:nvSpPr>
        <p:spPr>
          <a:xfrm>
            <a:off x="3266822" y="4550284"/>
            <a:ext cx="3055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https://m.blog.naver.com/subome/221561604213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54923-711A-418E-88A5-07908EF683DC}"/>
              </a:ext>
            </a:extLst>
          </p:cNvPr>
          <p:cNvSpPr txBox="1"/>
          <p:nvPr/>
        </p:nvSpPr>
        <p:spPr>
          <a:xfrm>
            <a:off x="8846471" y="455028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https://m.blog.naver.com/PostView.nhn?blogId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2802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098AC5-C059-45FB-93F1-1B17BD5A38D9}"/>
              </a:ext>
            </a:extLst>
          </p:cNvPr>
          <p:cNvSpPr txBox="1"/>
          <p:nvPr/>
        </p:nvSpPr>
        <p:spPr>
          <a:xfrm>
            <a:off x="3171940" y="2966469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A6F6E6-6474-4B17-ACA0-1A95AC12999B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A3CCE-A96C-4C6A-8FA6-410F4AE80537}"/>
              </a:ext>
            </a:extLst>
          </p:cNvPr>
          <p:cNvSpPr txBox="1"/>
          <p:nvPr/>
        </p:nvSpPr>
        <p:spPr>
          <a:xfrm>
            <a:off x="6099610" y="2449995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게임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8AF47-4AD2-40F5-BB9E-592FC45A9285}"/>
              </a:ext>
            </a:extLst>
          </p:cNvPr>
          <p:cNvSpPr txBox="1"/>
          <p:nvPr/>
        </p:nvSpPr>
        <p:spPr>
          <a:xfrm>
            <a:off x="6099610" y="1734679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22CEC7-C123-44A3-BF47-F1573AF0947D}"/>
              </a:ext>
            </a:extLst>
          </p:cNvPr>
          <p:cNvSpPr txBox="1"/>
          <p:nvPr/>
        </p:nvSpPr>
        <p:spPr>
          <a:xfrm>
            <a:off x="6099610" y="101936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연구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0576E-D576-42D3-9CA0-5C7B506E7020}"/>
              </a:ext>
            </a:extLst>
          </p:cNvPr>
          <p:cNvSpPr txBox="1"/>
          <p:nvPr/>
        </p:nvSpPr>
        <p:spPr>
          <a:xfrm>
            <a:off x="6096000" y="3165311"/>
            <a:ext cx="379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기술적 요소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F7ED7-A40B-40E0-9A9A-D745630FC0A1}"/>
              </a:ext>
            </a:extLst>
          </p:cNvPr>
          <p:cNvSpPr txBox="1"/>
          <p:nvPr/>
        </p:nvSpPr>
        <p:spPr>
          <a:xfrm>
            <a:off x="6096000" y="3880627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타 게임과의 비교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7DAB0-09D6-4BC6-A22E-525A7CE923F2}"/>
              </a:ext>
            </a:extLst>
          </p:cNvPr>
          <p:cNvSpPr txBox="1"/>
          <p:nvPr/>
        </p:nvSpPr>
        <p:spPr>
          <a:xfrm>
            <a:off x="6096000" y="4595943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/>
              <a:t>개인별 준비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9915B-910B-47AD-9FA8-6CD3A2FE5BEF}"/>
              </a:ext>
            </a:extLst>
          </p:cNvPr>
          <p:cNvSpPr txBox="1"/>
          <p:nvPr/>
        </p:nvSpPr>
        <p:spPr>
          <a:xfrm>
            <a:off x="6096000" y="5311259"/>
            <a:ext cx="448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7. </a:t>
            </a:r>
            <a:r>
              <a:rPr lang="ko-KR" altLang="en-US" sz="2400" b="1" dirty="0"/>
              <a:t>팀원 역할 분담 및 개발 일정</a:t>
            </a:r>
          </a:p>
        </p:txBody>
      </p:sp>
    </p:spTree>
    <p:extLst>
      <p:ext uri="{BB962C8B-B14F-4D97-AF65-F5344CB8AC3E}">
        <p14:creationId xmlns:p14="http://schemas.microsoft.com/office/powerpoint/2010/main" val="417878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연구 목적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77782BD1-0914-4AF9-810C-16A584EC9AF0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42001619-51E8-468C-BFD4-966CB1A0E704}"/>
              </a:ext>
            </a:extLst>
          </p:cNvPr>
          <p:cNvSpPr/>
          <p:nvPr/>
        </p:nvSpPr>
        <p:spPr>
          <a:xfrm rot="5400000">
            <a:off x="1272803" y="348405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순서도: 추출 33">
            <a:extLst>
              <a:ext uri="{FF2B5EF4-FFF2-40B4-BE49-F238E27FC236}">
                <a16:creationId xmlns:a16="http://schemas.microsoft.com/office/drawing/2014/main" id="{244413E4-9304-4B49-ABD7-A5D734BA667A}"/>
              </a:ext>
            </a:extLst>
          </p:cNvPr>
          <p:cNvSpPr/>
          <p:nvPr/>
        </p:nvSpPr>
        <p:spPr>
          <a:xfrm rot="5400000">
            <a:off x="1260000" y="554710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578934-44B6-4F2B-BBEA-279A11904926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3D528-4C9E-4520-B7DA-6B58B1C81A1F}"/>
              </a:ext>
            </a:extLst>
          </p:cNvPr>
          <p:cNvSpPr txBox="1"/>
          <p:nvPr/>
        </p:nvSpPr>
        <p:spPr>
          <a:xfrm>
            <a:off x="1711658" y="1357836"/>
            <a:ext cx="472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DIRECT X 12</a:t>
            </a:r>
            <a:r>
              <a:rPr lang="ko-KR" altLang="en-US" sz="2400" dirty="0"/>
              <a:t>를 사용한 게임 개발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4E262-21F8-4F1A-9296-70C657CE1A80}"/>
              </a:ext>
            </a:extLst>
          </p:cNvPr>
          <p:cNvSpPr txBox="1"/>
          <p:nvPr/>
        </p:nvSpPr>
        <p:spPr>
          <a:xfrm>
            <a:off x="1724461" y="3393936"/>
            <a:ext cx="36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IOCP</a:t>
            </a:r>
            <a:r>
              <a:rPr lang="ko-KR" altLang="en-US" sz="2400" dirty="0"/>
              <a:t>를 사용한 서버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F22C7-3735-4F7D-A8F0-2888D1415520}"/>
              </a:ext>
            </a:extLst>
          </p:cNvPr>
          <p:cNvSpPr txBox="1"/>
          <p:nvPr/>
        </p:nvSpPr>
        <p:spPr>
          <a:xfrm>
            <a:off x="1711658" y="5456992"/>
            <a:ext cx="501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Git</a:t>
            </a:r>
            <a:r>
              <a:rPr lang="ko-KR" altLang="en-US" sz="2400" dirty="0"/>
              <a:t>을 사용하여 팀 프로젝트를 수행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8B3E4-9B80-4271-A4F0-153AD4343656}"/>
              </a:ext>
            </a:extLst>
          </p:cNvPr>
          <p:cNvSpPr txBox="1"/>
          <p:nvPr/>
        </p:nvSpPr>
        <p:spPr>
          <a:xfrm>
            <a:off x="1724460" y="5976312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Git</a:t>
            </a:r>
            <a:r>
              <a:rPr lang="ko-KR" altLang="en-US" sz="2000" dirty="0"/>
              <a:t>을 사용하여 협업 능력 향상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CA5A6-6822-4569-9D9D-6439DD096C57}"/>
              </a:ext>
            </a:extLst>
          </p:cNvPr>
          <p:cNvSpPr txBox="1"/>
          <p:nvPr/>
        </p:nvSpPr>
        <p:spPr>
          <a:xfrm>
            <a:off x="1724460" y="1929156"/>
            <a:ext cx="720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저수준</a:t>
            </a:r>
            <a:r>
              <a:rPr lang="ko-KR" altLang="en-US" sz="2000" dirty="0"/>
              <a:t> </a:t>
            </a:r>
            <a:r>
              <a:rPr lang="en-US" altLang="ko-KR" sz="2000" dirty="0"/>
              <a:t>API</a:t>
            </a:r>
            <a:r>
              <a:rPr lang="ko-KR" altLang="en-US" sz="2000" dirty="0"/>
              <a:t>를 사용함으로써 </a:t>
            </a:r>
            <a:r>
              <a:rPr lang="en-US" altLang="ko-KR" sz="2000" dirty="0"/>
              <a:t>3D </a:t>
            </a:r>
            <a:r>
              <a:rPr lang="ko-KR" altLang="en-US" sz="2000" dirty="0"/>
              <a:t>게임 개발 능력 향상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28580D-3871-41AA-979D-E8A85E5DFF0A}"/>
              </a:ext>
            </a:extLst>
          </p:cNvPr>
          <p:cNvSpPr txBox="1"/>
          <p:nvPr/>
        </p:nvSpPr>
        <p:spPr>
          <a:xfrm>
            <a:off x="1724460" y="3996141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 최적화를 통한 </a:t>
            </a:r>
            <a:r>
              <a:rPr lang="ko-KR" altLang="en-US" sz="2000" dirty="0" err="1"/>
              <a:t>동접자</a:t>
            </a:r>
            <a:r>
              <a:rPr lang="ko-KR" altLang="en-US" sz="2000" dirty="0"/>
              <a:t> </a:t>
            </a:r>
            <a:r>
              <a:rPr lang="en-US" altLang="ko-KR" sz="2000" dirty="0"/>
              <a:t>: 1000</a:t>
            </a:r>
            <a:r>
              <a:rPr lang="ko-KR" altLang="en-US" sz="2000" dirty="0"/>
              <a:t>명 내외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566DF8-6BE0-4883-B927-25A5FD184CFE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168EC6-D171-4B0D-B856-019A73B7C469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CA8546-6121-445A-B50E-C33CB799C761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98DA1B-3968-451C-8392-286BD9FBB782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2885CD-EDE1-47F6-BC49-24240B1044F9}"/>
              </a:ext>
            </a:extLst>
          </p:cNvPr>
          <p:cNvSpPr txBox="1"/>
          <p:nvPr/>
        </p:nvSpPr>
        <p:spPr>
          <a:xfrm>
            <a:off x="143714" y="114404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1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2C38C6-255C-45FE-BF36-F49D21EA8AAA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483BF1-8EF9-4434-AF55-07D88DD3BFE4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80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56260" y="189749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762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소개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68638" y="1271851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/>
              <a:t>전염병으로 </a:t>
            </a:r>
            <a:r>
              <a:rPr lang="ko-KR" altLang="en-US" sz="2200" dirty="0"/>
              <a:t>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7EB6F1-DE8C-4A5A-93A8-A5B1E9A4D2ED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B565F1-C1E7-4C90-AE08-89B0F8CD5731}"/>
              </a:ext>
            </a:extLst>
          </p:cNvPr>
          <p:cNvGrpSpPr/>
          <p:nvPr/>
        </p:nvGrpSpPr>
        <p:grpSpPr>
          <a:xfrm>
            <a:off x="1040130" y="2554640"/>
            <a:ext cx="11252540" cy="4072829"/>
            <a:chOff x="1119225" y="1091789"/>
            <a:chExt cx="11252540" cy="407282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80A0B5-3C75-412B-AEA3-A65BB2F4A8AC}"/>
                </a:ext>
              </a:extLst>
            </p:cNvPr>
            <p:cNvSpPr txBox="1"/>
            <p:nvPr/>
          </p:nvSpPr>
          <p:spPr>
            <a:xfrm>
              <a:off x="5976279" y="1091789"/>
              <a:ext cx="4876656" cy="1550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200" dirty="0"/>
                <a:t>플레이어는 혹한과 혹서를 </a:t>
              </a:r>
              <a:endParaRPr lang="en-US" altLang="ko-KR" sz="2200" dirty="0"/>
            </a:p>
            <a:p>
              <a:pPr>
                <a:lnSpc>
                  <a:spcPct val="150000"/>
                </a:lnSpc>
              </a:pPr>
              <a:r>
                <a:rPr lang="ko-KR" altLang="en-US" sz="2200" dirty="0"/>
                <a:t>돌아다니면서 플레이하며</a:t>
              </a:r>
              <a:r>
                <a:rPr lang="en-US" altLang="ko-KR" sz="2200" dirty="0"/>
                <a:t>, </a:t>
              </a:r>
              <a:r>
                <a:rPr lang="ko-KR" altLang="en-US" sz="2200" dirty="0" err="1"/>
                <a:t>맵에</a:t>
              </a:r>
              <a:r>
                <a:rPr lang="ko-KR" altLang="en-US" sz="2200" dirty="0"/>
                <a:t> 따라 </a:t>
              </a:r>
              <a:endParaRPr lang="en-US" altLang="ko-KR" sz="2200" dirty="0"/>
            </a:p>
            <a:p>
              <a:pPr>
                <a:lnSpc>
                  <a:spcPct val="150000"/>
                </a:lnSpc>
              </a:pPr>
              <a:r>
                <a:rPr lang="ko-KR" altLang="en-US" sz="2200" dirty="0"/>
                <a:t>온도가 변한다</a:t>
              </a:r>
              <a:r>
                <a:rPr lang="en-US" altLang="ko-KR" sz="2200" dirty="0"/>
                <a:t>.</a:t>
              </a:r>
              <a:endParaRPr lang="ko-KR" altLang="en-US" sz="2200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43E881D-C9FE-4EE8-A595-6116DF665420}"/>
                </a:ext>
              </a:extLst>
            </p:cNvPr>
            <p:cNvGrpSpPr/>
            <p:nvPr/>
          </p:nvGrpSpPr>
          <p:grpSpPr>
            <a:xfrm>
              <a:off x="1119225" y="1142183"/>
              <a:ext cx="4472352" cy="3484109"/>
              <a:chOff x="1035433" y="993001"/>
              <a:chExt cx="5258534" cy="4353533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042190DC-3BF2-47E1-99B8-47B1958C85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5433" y="993001"/>
                <a:ext cx="5258534" cy="4353533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CC9CB1-E137-4048-93A3-A774A51849BA}"/>
                  </a:ext>
                </a:extLst>
              </p:cNvPr>
              <p:cNvSpPr txBox="1"/>
              <p:nvPr/>
            </p:nvSpPr>
            <p:spPr>
              <a:xfrm>
                <a:off x="5091859" y="2666776"/>
                <a:ext cx="685594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0B0F0"/>
                    </a:solidFill>
                  </a:rPr>
                  <a:t>혹한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B5F611-85EB-48B8-9A34-528DC8346C97}"/>
                  </a:ext>
                </a:extLst>
              </p:cNvPr>
              <p:cNvSpPr txBox="1"/>
              <p:nvPr/>
            </p:nvSpPr>
            <p:spPr>
              <a:xfrm>
                <a:off x="1685978" y="2642591"/>
                <a:ext cx="685594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FF0000"/>
                    </a:solidFill>
                  </a:rPr>
                  <a:t>혹서</a:t>
                </a:r>
              </a:p>
            </p:txBody>
          </p:sp>
          <p:sp>
            <p:nvSpPr>
              <p:cNvPr id="20" name="화살표: 위로 구부러짐 19">
                <a:extLst>
                  <a:ext uri="{FF2B5EF4-FFF2-40B4-BE49-F238E27FC236}">
                    <a16:creationId xmlns:a16="http://schemas.microsoft.com/office/drawing/2014/main" id="{0601190A-A02A-4677-B467-E0A39BE19378}"/>
                  </a:ext>
                </a:extLst>
              </p:cNvPr>
              <p:cNvSpPr/>
              <p:nvPr/>
            </p:nvSpPr>
            <p:spPr>
              <a:xfrm>
                <a:off x="1827062" y="3462379"/>
                <a:ext cx="3760340" cy="1024170"/>
              </a:xfrm>
              <a:prstGeom prst="curvedUpArrow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9632754-1C62-4C4C-AAB5-630F4E45344F}"/>
                </a:ext>
              </a:extLst>
            </p:cNvPr>
            <p:cNvGrpSpPr/>
            <p:nvPr/>
          </p:nvGrpSpPr>
          <p:grpSpPr>
            <a:xfrm>
              <a:off x="5663924" y="3241193"/>
              <a:ext cx="6707841" cy="1704764"/>
              <a:chOff x="2095669" y="4845113"/>
              <a:chExt cx="9168581" cy="205307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C1F8F72B-8303-495A-8021-167EE290D2F3}"/>
                  </a:ext>
                </a:extLst>
              </p:cNvPr>
              <p:cNvGrpSpPr/>
              <p:nvPr/>
            </p:nvGrpSpPr>
            <p:grpSpPr>
              <a:xfrm>
                <a:off x="2095669" y="5662909"/>
                <a:ext cx="7754787" cy="600701"/>
                <a:chOff x="1714065" y="5702392"/>
                <a:chExt cx="4776487" cy="378669"/>
              </a:xfrm>
            </p:grpSpPr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FE98F998-0692-4F68-8657-6F6794519F52}"/>
                    </a:ext>
                  </a:extLst>
                </p:cNvPr>
                <p:cNvSpPr/>
                <p:nvPr/>
              </p:nvSpPr>
              <p:spPr>
                <a:xfrm>
                  <a:off x="2289045" y="5788587"/>
                  <a:ext cx="3694646" cy="5893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CE4BDCA-04BB-4673-A3DC-0FE8FCD9B9F5}"/>
                    </a:ext>
                  </a:extLst>
                </p:cNvPr>
                <p:cNvSpPr/>
                <p:nvPr/>
              </p:nvSpPr>
              <p:spPr>
                <a:xfrm>
                  <a:off x="2275192" y="5891727"/>
                  <a:ext cx="3694646" cy="170916"/>
                </a:xfrm>
                <a:prstGeom prst="round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9" name="그래픽 38" descr="온도계 단색으로 채워진">
                  <a:extLst>
                    <a:ext uri="{FF2B5EF4-FFF2-40B4-BE49-F238E27FC236}">
                      <a16:creationId xmlns:a16="http://schemas.microsoft.com/office/drawing/2014/main" id="{BADD03D1-0A34-4D18-A9CF-89C846712B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97099" y="5702392"/>
                  <a:ext cx="593453" cy="378669"/>
                </a:xfrm>
                <a:prstGeom prst="rect">
                  <a:avLst/>
                </a:prstGeom>
              </p:spPr>
            </p:pic>
            <p:pic>
              <p:nvPicPr>
                <p:cNvPr id="40" name="그래픽 39" descr="닭 다리 단색으로 채워진">
                  <a:extLst>
                    <a:ext uri="{FF2B5EF4-FFF2-40B4-BE49-F238E27FC236}">
                      <a16:creationId xmlns:a16="http://schemas.microsoft.com/office/drawing/2014/main" id="{B96E3F1E-B3AD-455C-8D34-637562169C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9579856">
                  <a:off x="1714065" y="5702392"/>
                  <a:ext cx="593453" cy="378669"/>
                </a:xfrm>
                <a:prstGeom prst="rect">
                  <a:avLst/>
                </a:prstGeom>
              </p:spPr>
            </p:pic>
          </p:grpSp>
          <p:cxnSp>
            <p:nvCxnSpPr>
              <p:cNvPr id="28" name="연결선: 꺾임 27">
                <a:extLst>
                  <a:ext uri="{FF2B5EF4-FFF2-40B4-BE49-F238E27FC236}">
                    <a16:creationId xmlns:a16="http://schemas.microsoft.com/office/drawing/2014/main" id="{5516D395-BFB8-4526-B7C2-EC7DA41360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2884" y="5427553"/>
                <a:ext cx="609614" cy="36290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연결선: 꺾임 29">
                <a:extLst>
                  <a:ext uri="{FF2B5EF4-FFF2-40B4-BE49-F238E27FC236}">
                    <a16:creationId xmlns:a16="http://schemas.microsoft.com/office/drawing/2014/main" id="{67D643AF-817A-4844-95E2-5A63C4EE21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2937" y="6236949"/>
                <a:ext cx="786569" cy="43041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35C853A2-5BC1-4286-962B-7BF7180714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5987" y="5435605"/>
                <a:ext cx="408590" cy="267397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연결선: 꺾임 31">
                <a:extLst>
                  <a:ext uri="{FF2B5EF4-FFF2-40B4-BE49-F238E27FC236}">
                    <a16:creationId xmlns:a16="http://schemas.microsoft.com/office/drawing/2014/main" id="{1525B8A1-4009-4CF3-8E02-E57B76D5AB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2789044" y="5223005"/>
                <a:ext cx="549105" cy="79573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95D1C1-D6F3-4EA6-B503-045613BFFDAB}"/>
                  </a:ext>
                </a:extLst>
              </p:cNvPr>
              <p:cNvSpPr txBox="1"/>
              <p:nvPr/>
            </p:nvSpPr>
            <p:spPr>
              <a:xfrm>
                <a:off x="5946160" y="5116953"/>
                <a:ext cx="17427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에너지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9F46D6-ED7E-431D-9AB3-08E32F5458DF}"/>
                  </a:ext>
                </a:extLst>
              </p:cNvPr>
              <p:cNvSpPr txBox="1"/>
              <p:nvPr/>
            </p:nvSpPr>
            <p:spPr>
              <a:xfrm>
                <a:off x="9799474" y="5196721"/>
                <a:ext cx="1464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체온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80DED33-91FB-4B81-B837-A08B827CA86D}"/>
                  </a:ext>
                </a:extLst>
              </p:cNvPr>
              <p:cNvSpPr txBox="1"/>
              <p:nvPr/>
            </p:nvSpPr>
            <p:spPr>
              <a:xfrm>
                <a:off x="6713024" y="6436525"/>
                <a:ext cx="15202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체력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DB8889-3FCA-48D2-8564-35EC42CDA037}"/>
                  </a:ext>
                </a:extLst>
              </p:cNvPr>
              <p:cNvSpPr txBox="1"/>
              <p:nvPr/>
            </p:nvSpPr>
            <p:spPr>
              <a:xfrm>
                <a:off x="2917046" y="4845113"/>
                <a:ext cx="13945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공복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A0B660-9C67-4986-914C-F059F9265FBC}"/>
                </a:ext>
              </a:extLst>
            </p:cNvPr>
            <p:cNvSpPr txBox="1"/>
            <p:nvPr/>
          </p:nvSpPr>
          <p:spPr>
            <a:xfrm>
              <a:off x="2566796" y="4629920"/>
              <a:ext cx="2268570" cy="534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200" dirty="0"/>
                <a:t>1000 * 1000 (m)</a:t>
              </a:r>
              <a:endParaRPr lang="ko-KR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180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4178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소개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030932" y="3629822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BE06D1-C3F1-412B-B6FB-61F1BD5C967C}"/>
              </a:ext>
            </a:extLst>
          </p:cNvPr>
          <p:cNvSpPr txBox="1"/>
          <p:nvPr/>
        </p:nvSpPr>
        <p:spPr>
          <a:xfrm>
            <a:off x="156260" y="189749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4A0CA0-FD8D-4915-8CF9-FB18A8D3EB7E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E43EE7-F4FE-4926-84E2-ABAFE58217DF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5B4A1D-15DD-4C6D-AF3B-F38C8B864075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2D0E17-6D48-4D51-879F-6237768FF69C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8DBD7B-167B-4D15-8202-9F6BC35CBD7D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06E68D-73D4-4F18-A4ED-F32C57986350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76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486800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486800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486800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DD523-A6C8-4083-B2D8-D4A4663503FA}"/>
              </a:ext>
            </a:extLst>
          </p:cNvPr>
          <p:cNvSpPr txBox="1"/>
          <p:nvPr/>
        </p:nvSpPr>
        <p:spPr>
          <a:xfrm>
            <a:off x="1722677" y="4075924"/>
            <a:ext cx="5968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https://m.cafe.daum.net/SoulDresser/FLTB/138234?svc=daumapp&amp;bucket=toros_cafe_channel_beta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89019-D1A3-4D31-841A-6FAF9D34E098}"/>
              </a:ext>
            </a:extLst>
          </p:cNvPr>
          <p:cNvSpPr txBox="1"/>
          <p:nvPr/>
        </p:nvSpPr>
        <p:spPr>
          <a:xfrm>
            <a:off x="8706134" y="4075924"/>
            <a:ext cx="3321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6"/>
              </a:rPr>
              <a:t>https://m.blog.naver.com/fingering519/222001499943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57143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54532" y="2759850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방법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//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삭제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C5D0A5B9-38B7-4B76-A70A-5655D5D6D03F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2" name="순서도: 추출 11">
            <a:extLst>
              <a:ext uri="{FF2B5EF4-FFF2-40B4-BE49-F238E27FC236}">
                <a16:creationId xmlns:a16="http://schemas.microsoft.com/office/drawing/2014/main" id="{16E48198-C537-4D8E-90F8-AFBE536D6CA1}"/>
              </a:ext>
            </a:extLst>
          </p:cNvPr>
          <p:cNvSpPr/>
          <p:nvPr/>
        </p:nvSpPr>
        <p:spPr>
          <a:xfrm rot="5400000">
            <a:off x="1260000" y="423856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B5F27D99-102F-4BD7-AB26-E99CADF033AC}"/>
              </a:ext>
            </a:extLst>
          </p:cNvPr>
          <p:cNvSpPr/>
          <p:nvPr/>
        </p:nvSpPr>
        <p:spPr>
          <a:xfrm rot="5400000">
            <a:off x="1260000" y="562916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순서도: 추출 13">
            <a:extLst>
              <a:ext uri="{FF2B5EF4-FFF2-40B4-BE49-F238E27FC236}">
                <a16:creationId xmlns:a16="http://schemas.microsoft.com/office/drawing/2014/main" id="{B648685D-793C-4814-91B0-476A70D0BB3E}"/>
              </a:ext>
            </a:extLst>
          </p:cNvPr>
          <p:cNvSpPr/>
          <p:nvPr/>
        </p:nvSpPr>
        <p:spPr>
          <a:xfrm rot="5400000">
            <a:off x="1260000" y="282992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307D89-296D-4125-A5E5-26E019A7B913}"/>
              </a:ext>
            </a:extLst>
          </p:cNvPr>
          <p:cNvSpPr txBox="1"/>
          <p:nvPr/>
        </p:nvSpPr>
        <p:spPr>
          <a:xfrm>
            <a:off x="1658370" y="1394540"/>
            <a:ext cx="420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스토리를 따라가는 진행 방식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FEB78-20E7-4D28-AB02-B16A52A439EE}"/>
              </a:ext>
            </a:extLst>
          </p:cNvPr>
          <p:cNvSpPr txBox="1"/>
          <p:nvPr/>
        </p:nvSpPr>
        <p:spPr>
          <a:xfrm>
            <a:off x="1658370" y="2745868"/>
            <a:ext cx="833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퀘스트를 진행하며 얻는 경험치와 아이템을 통한 </a:t>
            </a:r>
            <a:r>
              <a:rPr lang="ko-KR" altLang="en-US" sz="2400" dirty="0" err="1"/>
              <a:t>스텟</a:t>
            </a:r>
            <a:r>
              <a:rPr lang="ko-KR" altLang="en-US" sz="2400" dirty="0"/>
              <a:t> 증가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B1690-C0BE-4698-B64B-690869AC7D9F}"/>
              </a:ext>
            </a:extLst>
          </p:cNvPr>
          <p:cNvSpPr txBox="1"/>
          <p:nvPr/>
        </p:nvSpPr>
        <p:spPr>
          <a:xfrm>
            <a:off x="1658370" y="4148437"/>
            <a:ext cx="787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 이외에도 경험치와 아이템을 획득 </a:t>
            </a:r>
            <a:r>
              <a:rPr lang="en-US" altLang="ko-KR" sz="2400" dirty="0"/>
              <a:t>Ex) </a:t>
            </a:r>
            <a:r>
              <a:rPr lang="ko-KR" altLang="en-US" sz="2400" dirty="0"/>
              <a:t>사냥</a:t>
            </a:r>
            <a:r>
              <a:rPr lang="en-US" altLang="ko-KR" sz="2400" dirty="0"/>
              <a:t>, </a:t>
            </a:r>
            <a:r>
              <a:rPr lang="ko-KR" altLang="en-US" sz="2400" dirty="0"/>
              <a:t>채집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5A6FA5-D3C6-40DA-8278-9B1445955D7E}"/>
              </a:ext>
            </a:extLst>
          </p:cNvPr>
          <p:cNvSpPr txBox="1"/>
          <p:nvPr/>
        </p:nvSpPr>
        <p:spPr>
          <a:xfrm>
            <a:off x="1658370" y="5542334"/>
            <a:ext cx="8542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게임 중 반필수적 요소</a:t>
            </a:r>
            <a:r>
              <a:rPr lang="en-US" altLang="ko-KR" sz="2400" dirty="0"/>
              <a:t>(Ex.</a:t>
            </a:r>
            <a:r>
              <a:rPr lang="ko-KR" altLang="en-US" sz="2400" dirty="0"/>
              <a:t>식사</a:t>
            </a:r>
            <a:r>
              <a:rPr lang="en-US" altLang="ko-KR" sz="2400" dirty="0"/>
              <a:t>, </a:t>
            </a:r>
            <a:r>
              <a:rPr lang="ko-KR" altLang="en-US" sz="2400" dirty="0"/>
              <a:t>체온조절</a:t>
            </a:r>
            <a:r>
              <a:rPr lang="en-US" altLang="ko-KR" sz="2400" dirty="0"/>
              <a:t>)</a:t>
            </a:r>
            <a:r>
              <a:rPr lang="ko-KR" altLang="en-US" sz="2400" dirty="0"/>
              <a:t>를 상시적으로 행동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348E75-1C93-4608-A094-2B5A7D63994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0215E6-F379-4E76-8B1F-F3F14DF594E0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589E28-D4D8-4F4E-AAF8-AC432D440BFF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2EE5EA-7BB9-420B-B7E5-71D8EC95B33F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5D3C30-8830-45CF-809C-F382EB903A07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9DD952-884B-4451-AF20-8F90B31FF78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4C7A5E-5246-44C0-8906-0AA1A809C6B4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945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624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클라이언트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342116" y="428508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745821" y="415908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그림자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745821" y="4713280"/>
            <a:ext cx="5330305" cy="187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광원의 위치로 카메라 이동 후 각 정점의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깊이를 구하여 그림자 맵</a:t>
            </a:r>
            <a:r>
              <a:rPr lang="en-US" altLang="ko-KR" sz="2000" dirty="0"/>
              <a:t>(</a:t>
            </a:r>
            <a:r>
              <a:rPr lang="ko-KR" altLang="en-US" sz="2000" dirty="0"/>
              <a:t>깊이 버퍼</a:t>
            </a:r>
            <a:r>
              <a:rPr lang="en-US" altLang="ko-KR" sz="2000" dirty="0"/>
              <a:t>)</a:t>
            </a:r>
            <a:r>
              <a:rPr lang="ko-KR" altLang="en-US" sz="2000" dirty="0"/>
              <a:t> 생성 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그림자를</a:t>
            </a:r>
            <a:r>
              <a:rPr lang="en-US" altLang="ko-KR" sz="2000" dirty="0"/>
              <a:t> </a:t>
            </a:r>
            <a:r>
              <a:rPr lang="ko-KR" altLang="en-US" sz="2000" dirty="0"/>
              <a:t>렌더링하는 방식으로 그림자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길이와 방향 구현</a:t>
            </a:r>
            <a:endParaRPr lang="en-US" altLang="ko-KR" sz="2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3721A2E-A90E-4BAF-AF42-3738CFC50387}"/>
              </a:ext>
            </a:extLst>
          </p:cNvPr>
          <p:cNvGrpSpPr/>
          <p:nvPr/>
        </p:nvGrpSpPr>
        <p:grpSpPr>
          <a:xfrm>
            <a:off x="6722624" y="4160006"/>
            <a:ext cx="5022318" cy="1912751"/>
            <a:chOff x="6722624" y="4160006"/>
            <a:chExt cx="5022318" cy="1912751"/>
          </a:xfrm>
        </p:grpSpPr>
        <p:sp>
          <p:nvSpPr>
            <p:cNvPr id="16" name="순서도: 추출 15">
              <a:extLst>
                <a:ext uri="{FF2B5EF4-FFF2-40B4-BE49-F238E27FC236}">
                  <a16:creationId xmlns:a16="http://schemas.microsoft.com/office/drawing/2014/main" id="{F0024226-2D17-46C6-950E-2164168248CF}"/>
                </a:ext>
              </a:extLst>
            </p:cNvPr>
            <p:cNvSpPr/>
            <p:nvPr/>
          </p:nvSpPr>
          <p:spPr>
            <a:xfrm rot="5400000">
              <a:off x="6693811" y="4277792"/>
              <a:ext cx="277504" cy="219877"/>
            </a:xfrm>
            <a:prstGeom prst="flowChartExtra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7030A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D72BFE-686F-4B40-A09F-98E7A1963640}"/>
                </a:ext>
              </a:extLst>
            </p:cNvPr>
            <p:cNvSpPr txBox="1"/>
            <p:nvPr/>
          </p:nvSpPr>
          <p:spPr>
            <a:xfrm>
              <a:off x="7088387" y="4160006"/>
              <a:ext cx="1217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물 반사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5088CF-1331-41CA-A060-695F6BA78275}"/>
                </a:ext>
              </a:extLst>
            </p:cNvPr>
            <p:cNvSpPr txBox="1"/>
            <p:nvPr/>
          </p:nvSpPr>
          <p:spPr>
            <a:xfrm>
              <a:off x="7097516" y="4654933"/>
              <a:ext cx="4647426" cy="1417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/>
                <a:t>물 밑에서 카메라를 사용하여 카메라의</a:t>
              </a:r>
              <a:endParaRPr lang="en-US" altLang="ko-KR" sz="2000" dirty="0"/>
            </a:p>
            <a:p>
              <a:pPr>
                <a:lnSpc>
                  <a:spcPct val="150000"/>
                </a:lnSpc>
              </a:pPr>
              <a:r>
                <a:rPr lang="ko-KR" altLang="en-US" sz="2000" dirty="0"/>
                <a:t> </a:t>
              </a:r>
              <a:r>
                <a:rPr lang="ko-KR" altLang="en-US" sz="2000" dirty="0" err="1"/>
                <a:t>렌더</a:t>
              </a:r>
              <a:r>
                <a:rPr lang="ko-KR" altLang="en-US" sz="2000" dirty="0"/>
                <a:t> 타겟을 물 표면에 입혀 주어서 </a:t>
              </a:r>
              <a:endParaRPr lang="en-US" altLang="ko-KR" sz="2000" dirty="0"/>
            </a:p>
            <a:p>
              <a:pPr>
                <a:lnSpc>
                  <a:spcPct val="150000"/>
                </a:lnSpc>
              </a:pPr>
              <a:r>
                <a:rPr lang="ko-KR" altLang="en-US" sz="2000" dirty="0"/>
                <a:t>객체가 물에 비춰지도록 구현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E4A81B8A-7DCF-4346-BE65-0CC67585467D}"/>
              </a:ext>
            </a:extLst>
          </p:cNvPr>
          <p:cNvSpPr/>
          <p:nvPr/>
        </p:nvSpPr>
        <p:spPr>
          <a:xfrm rot="5400000">
            <a:off x="6693812" y="15928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4E0110-F55E-4260-A002-11DEA30F0BBC}"/>
              </a:ext>
            </a:extLst>
          </p:cNvPr>
          <p:cNvSpPr txBox="1"/>
          <p:nvPr/>
        </p:nvSpPr>
        <p:spPr>
          <a:xfrm>
            <a:off x="7097517" y="146688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후처리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0DBFBC-EF93-44E5-9EA2-B435678328C9}"/>
              </a:ext>
            </a:extLst>
          </p:cNvPr>
          <p:cNvSpPr txBox="1"/>
          <p:nvPr/>
        </p:nvSpPr>
        <p:spPr>
          <a:xfrm>
            <a:off x="6980345" y="2034169"/>
            <a:ext cx="5330304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인접 픽셀들의 가중치를 구해 픽셀의 색상을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결정하여 흐림 효과를 주는 </a:t>
            </a:r>
            <a:r>
              <a:rPr lang="en-US" altLang="ko-KR" sz="2000" dirty="0"/>
              <a:t>Depth of field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효과 구현</a:t>
            </a: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EB12B75C-A066-45E0-992E-2462B3F48D0F}"/>
              </a:ext>
            </a:extLst>
          </p:cNvPr>
          <p:cNvSpPr/>
          <p:nvPr/>
        </p:nvSpPr>
        <p:spPr>
          <a:xfrm rot="5400000">
            <a:off x="1342116" y="157065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4F25CB-2766-4521-8BF7-57B3638337E2}"/>
              </a:ext>
            </a:extLst>
          </p:cNvPr>
          <p:cNvSpPr txBox="1"/>
          <p:nvPr/>
        </p:nvSpPr>
        <p:spPr>
          <a:xfrm>
            <a:off x="1745821" y="147317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9764B0-BA1B-4B82-AED5-B7EAB4C4100E}"/>
              </a:ext>
            </a:extLst>
          </p:cNvPr>
          <p:cNvSpPr txBox="1"/>
          <p:nvPr/>
        </p:nvSpPr>
        <p:spPr>
          <a:xfrm>
            <a:off x="1745821" y="1973087"/>
            <a:ext cx="3621504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일몰 일출을 조명 효과로 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방향성 조명</a:t>
            </a:r>
            <a:r>
              <a:rPr lang="en-US" altLang="ko-KR" sz="2000" dirty="0"/>
              <a:t>, </a:t>
            </a:r>
            <a:r>
              <a:rPr lang="ko-KR" altLang="en-US" sz="2000" dirty="0"/>
              <a:t>점 조명 사용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002113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898</Words>
  <Application>Microsoft Office PowerPoint</Application>
  <PresentationFormat>와이드스크린</PresentationFormat>
  <Paragraphs>288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Yoon 윤고딕 520_TT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김효림</dc:creator>
  <cp:lastModifiedBy>emtm95</cp:lastModifiedBy>
  <cp:revision>85</cp:revision>
  <dcterms:created xsi:type="dcterms:W3CDTF">2020-12-04T05:45:57Z</dcterms:created>
  <dcterms:modified xsi:type="dcterms:W3CDTF">2020-12-29T05:57:38Z</dcterms:modified>
</cp:coreProperties>
</file>